
<file path=[Content_Types].xml><?xml version="1.0" encoding="utf-8"?>
<Types xmlns="http://schemas.openxmlformats.org/package/2006/content-types">
  <Default ContentType="application/x-fontdata" Extension="fntdata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layfair Display"/>
      <p:regular r:id="rId17"/>
      <p:bold r:id="rId18"/>
      <p:italic r:id="rId19"/>
      <p:boldItalic r:id="rId20"/>
    </p:embeddedFont>
    <p:embeddedFont>
      <p:font typeface="Amatic SC"/>
      <p:regular r:id="rId21"/>
      <p:bold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Comfortaa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Italic.fntdata"/><Relationship Id="rId22" Type="http://schemas.openxmlformats.org/officeDocument/2006/relationships/font" Target="fonts/AmaticSC-bold.fntdata"/><Relationship Id="rId21" Type="http://schemas.openxmlformats.org/officeDocument/2006/relationships/font" Target="fonts/AmaticSC-regular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Comfortaa-bold.fntdata"/><Relationship Id="rId27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regular.fntdata"/><Relationship Id="rId16" Type="http://schemas.openxmlformats.org/officeDocument/2006/relationships/slide" Target="slides/slide11.xml"/><Relationship Id="rId19" Type="http://schemas.openxmlformats.org/officeDocument/2006/relationships/font" Target="fonts/PlayfairDisplay-italic.fntdata"/><Relationship Id="rId18" Type="http://schemas.openxmlformats.org/officeDocument/2006/relationships/font" Target="fonts/PlayfairDisplay-bold.fntdata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0313c8347_0_1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0313c8347_0_1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0313c8347_0_1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0313c8347_0_1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0313c83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0313c83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0313c8347_0_1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0313c8347_0_1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0313c8347_0_1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0313c8347_0_1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0313c8347_0_1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0313c8347_0_1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0313c8347_0_1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0313c8347_0_1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313c8347_0_1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313c8347_0_1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0313c8347_0_1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0313c8347_0_1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0313c8347_0_1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0313c8347_0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5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43236" l="0" r="0" t="0"/>
          <a:stretch/>
        </p:blipFill>
        <p:spPr>
          <a:xfrm>
            <a:off x="0" y="-23600"/>
            <a:ext cx="9144000" cy="51907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 rot="-136471">
            <a:off x="-12992" y="542849"/>
            <a:ext cx="6447880" cy="1901691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bg" sz="6000">
                <a:solidFill>
                  <a:srgbClr val="642D08"/>
                </a:solidFill>
                <a:latin typeface="Amatic SC"/>
                <a:ea typeface="Amatic SC"/>
                <a:cs typeface="Amatic SC"/>
                <a:sym typeface="Amatic SC"/>
              </a:rPr>
              <a:t>Проект: Мениджър на отпуски</a:t>
            </a:r>
            <a:endParaRPr sz="60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 rot="398">
            <a:off x="191954" y="4015626"/>
            <a:ext cx="2590500" cy="138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rgbClr val="F3F3F3"/>
                </a:solidFill>
                <a:latin typeface="Comfortaa"/>
                <a:ea typeface="Comfortaa"/>
                <a:cs typeface="Comfortaa"/>
                <a:sym typeface="Comfortaa"/>
              </a:rPr>
              <a:t>Виктор Лазаров</a:t>
            </a:r>
            <a:endParaRPr sz="1800">
              <a:solidFill>
                <a:srgbClr val="F3F3F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rgbClr val="F3F3F3"/>
                </a:solidFill>
                <a:latin typeface="Comfortaa"/>
                <a:ea typeface="Comfortaa"/>
                <a:cs typeface="Comfortaa"/>
                <a:sym typeface="Comfortaa"/>
              </a:rPr>
              <a:t>Йоана Атанасова</a:t>
            </a:r>
            <a:endParaRPr sz="1800">
              <a:solidFill>
                <a:srgbClr val="F3F3F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3F3F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5999700" y="4015475"/>
            <a:ext cx="29742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8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Камелия Иванова</a:t>
            </a:r>
            <a:endParaRPr b="1" sz="18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8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rPr>
              <a:t>Сияна Каталойска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500" y="-177175"/>
            <a:ext cx="9181000" cy="574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2"/>
          <p:cNvSpPr txBox="1"/>
          <p:nvPr>
            <p:ph type="title"/>
          </p:nvPr>
        </p:nvSpPr>
        <p:spPr>
          <a:xfrm>
            <a:off x="1734600" y="1047513"/>
            <a:ext cx="5674800" cy="3291300"/>
          </a:xfrm>
          <a:prstGeom prst="rect">
            <a:avLst/>
          </a:prstGeom>
          <a:solidFill>
            <a:srgbClr val="D9D9D9"/>
          </a:solidFill>
          <a:ln cap="flat" cmpd="sng" w="38100">
            <a:solidFill>
              <a:srgbClr val="000000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9600">
                <a:solidFill>
                  <a:srgbClr val="434343"/>
                </a:solidFill>
                <a:latin typeface="Amatic SC"/>
                <a:ea typeface="Amatic SC"/>
                <a:cs typeface="Amatic SC"/>
                <a:sym typeface="Amatic SC"/>
              </a:rPr>
              <a:t>БЛАГОДАРИМ ЗА ВНИМАНИЕТО!!!</a:t>
            </a:r>
            <a:endParaRPr b="1" sz="9600">
              <a:solidFill>
                <a:srgbClr val="43434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6737" y="-421212"/>
            <a:ext cx="9577476" cy="59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 p14:dur="600">
        <p:fade thruBlk="1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2856" l="0" r="0" t="0"/>
          <a:stretch/>
        </p:blipFill>
        <p:spPr>
          <a:xfrm>
            <a:off x="-134375" y="0"/>
            <a:ext cx="9493776" cy="51877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>
            <p:ph type="title"/>
          </p:nvPr>
        </p:nvSpPr>
        <p:spPr>
          <a:xfrm>
            <a:off x="453775" y="272650"/>
            <a:ext cx="8476500" cy="1451700"/>
          </a:xfrm>
          <a:prstGeom prst="rect">
            <a:avLst/>
          </a:prstGeom>
          <a:solidFill>
            <a:srgbClr val="EFEFEF"/>
          </a:solidFill>
          <a:ln cap="flat" cmpd="sng" w="76200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228600" lvl="0" marL="0" rtl="0" algn="ctr">
              <a:lnSpc>
                <a:spcPct val="115000"/>
              </a:lnSpc>
              <a:spcBef>
                <a:spcPts val="400"/>
              </a:spcBef>
              <a:spcAft>
                <a:spcPts val="600"/>
              </a:spcAft>
              <a:buNone/>
            </a:pPr>
            <a:r>
              <a:rPr b="1" lang="bg" sz="1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“Vacation Manager” е система, която служи за управлението на отпуски в рамките на дадена организация. Нещо повече, системата се използва за управление на проекти, екипи и роли в организацията.подаване на заявка за платен, неплатен и болничен отпуск. Заявката трябва да бъде одобрена от лидера на екипа или управителя на компанията.</a:t>
            </a:r>
            <a:endParaRPr b="1" sz="1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 rot="-409187">
            <a:off x="152938" y="412695"/>
            <a:ext cx="3324724" cy="56076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7C380A"/>
              </a:buClr>
              <a:buSzPts val="2400"/>
              <a:buFont typeface="Comfortaa"/>
              <a:buChar char="●"/>
            </a:pPr>
            <a:r>
              <a:rPr lang="bg" sz="3000">
                <a:solidFill>
                  <a:srgbClr val="7C380A"/>
                </a:solidFill>
                <a:latin typeface="Comfortaa"/>
                <a:ea typeface="Comfortaa"/>
                <a:cs typeface="Comfortaa"/>
                <a:sym typeface="Comfortaa"/>
              </a:rPr>
              <a:t>К</a:t>
            </a:r>
            <a:r>
              <a:rPr lang="bg" sz="2400">
                <a:solidFill>
                  <a:srgbClr val="7C380A"/>
                </a:solidFill>
                <a:latin typeface="Comfortaa"/>
                <a:ea typeface="Comfortaa"/>
                <a:cs typeface="Comfortaa"/>
                <a:sym typeface="Comfortaa"/>
              </a:rPr>
              <a:t>омпоненти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 rot="219230">
            <a:off x="5901209" y="878938"/>
            <a:ext cx="2504391" cy="625274"/>
          </a:xfrm>
          <a:prstGeom prst="rect">
            <a:avLst/>
          </a:prstGeom>
          <a:ln cap="flat" cmpd="sng" w="2857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22860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bg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– база от данни </a:t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22860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5" name="Google Shape;75;p15"/>
          <p:cNvSpPr txBox="1"/>
          <p:nvPr/>
        </p:nvSpPr>
        <p:spPr>
          <a:xfrm rot="-225708">
            <a:off x="5052391" y="2191024"/>
            <a:ext cx="2931015" cy="1667718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228600" lvl="0" marL="0" rtl="0" algn="l">
              <a:lnSpc>
                <a:spcPct val="115000"/>
              </a:lnSpc>
              <a:spcBef>
                <a:spcPts val="400"/>
              </a:spcBef>
              <a:spcAft>
                <a:spcPts val="600"/>
              </a:spcAft>
              <a:buNone/>
            </a:pPr>
            <a:r>
              <a:rPr lang="bg" sz="1800">
                <a:latin typeface="Comfortaa"/>
                <a:ea typeface="Comfortaa"/>
                <a:cs typeface="Comfortaa"/>
                <a:sym typeface="Comfortaa"/>
              </a:rPr>
              <a:t>- уеб приложение със слой, който комуникира с базата от данни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475" y="964436"/>
            <a:ext cx="2987173" cy="3866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0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4425600" y="313625"/>
            <a:ext cx="2678100" cy="536100"/>
          </a:xfrm>
          <a:prstGeom prst="rect">
            <a:avLst/>
          </a:prstGeom>
          <a:ln cap="flat" cmpd="sng" w="38100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200"/>
              </a:spcAft>
              <a:buNone/>
            </a:pPr>
            <a:r>
              <a:rPr b="1" lang="bg" sz="3000">
                <a:solidFill>
                  <a:srgbClr val="7C380A"/>
                </a:solidFill>
                <a:latin typeface="Comfortaa"/>
                <a:ea typeface="Comfortaa"/>
                <a:cs typeface="Comfortaa"/>
                <a:sym typeface="Comfortaa"/>
              </a:rPr>
              <a:t>Ф</a:t>
            </a:r>
            <a:r>
              <a:rPr b="1" lang="bg" sz="2400">
                <a:solidFill>
                  <a:srgbClr val="7C380A"/>
                </a:solidFill>
                <a:latin typeface="Comfortaa"/>
                <a:ea typeface="Comfortaa"/>
                <a:cs typeface="Comfortaa"/>
                <a:sym typeface="Comfortaa"/>
              </a:rPr>
              <a:t>ункции</a:t>
            </a:r>
            <a:endParaRPr b="1" sz="2400">
              <a:solidFill>
                <a:srgbClr val="7C380A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126075" y="4217775"/>
            <a:ext cx="23481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Отпуска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b="17808" l="14726" r="35536" t="27946"/>
          <a:stretch/>
        </p:blipFill>
        <p:spPr>
          <a:xfrm>
            <a:off x="2577150" y="1039087"/>
            <a:ext cx="6375000" cy="3911126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84" name="Google Shape;84;p16"/>
          <p:cNvSpPr txBox="1"/>
          <p:nvPr/>
        </p:nvSpPr>
        <p:spPr>
          <a:xfrm>
            <a:off x="126075" y="2633775"/>
            <a:ext cx="2348100" cy="536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Роля</a:t>
            </a:r>
            <a:endParaRPr sz="1800"/>
          </a:p>
        </p:txBody>
      </p:sp>
      <p:sp>
        <p:nvSpPr>
          <p:cNvPr id="85" name="Google Shape;85;p16"/>
          <p:cNvSpPr txBox="1"/>
          <p:nvPr/>
        </p:nvSpPr>
        <p:spPr>
          <a:xfrm>
            <a:off x="126075" y="3169875"/>
            <a:ext cx="23481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Екип</a:t>
            </a:r>
            <a:endParaRPr sz="1800"/>
          </a:p>
        </p:txBody>
      </p:sp>
      <p:sp>
        <p:nvSpPr>
          <p:cNvPr id="86" name="Google Shape;86;p16"/>
          <p:cNvSpPr txBox="1"/>
          <p:nvPr/>
        </p:nvSpPr>
        <p:spPr>
          <a:xfrm>
            <a:off x="126075" y="3741675"/>
            <a:ext cx="2348100" cy="476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Проект</a:t>
            </a:r>
            <a:endParaRPr sz="180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76850" y="-280025"/>
            <a:ext cx="2381624" cy="24521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126075" y="2097675"/>
            <a:ext cx="25251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Потребител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296700" y="375825"/>
            <a:ext cx="4275300" cy="628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51C75"/>
              </a:buClr>
              <a:buSzPts val="3000"/>
              <a:buFont typeface="Comfortaa"/>
              <a:buChar char="➔"/>
            </a:pPr>
            <a:r>
              <a:rPr b="1" lang="bg" sz="3000">
                <a:solidFill>
                  <a:srgbClr val="351C75"/>
                </a:solidFill>
                <a:latin typeface="Comfortaa"/>
                <a:ea typeface="Comfortaa"/>
                <a:cs typeface="Comfortaa"/>
                <a:sym typeface="Comfortaa"/>
              </a:rPr>
              <a:t>Потребител</a:t>
            </a:r>
            <a:endParaRPr sz="3000">
              <a:solidFill>
                <a:srgbClr val="351C75"/>
              </a:solidFill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5997100" y="4276125"/>
            <a:ext cx="3000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685800" rtl="0" algn="ctr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екип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950" y="1004625"/>
            <a:ext cx="4403577" cy="426642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 rot="-122871">
            <a:off x="4916917" y="559273"/>
            <a:ext cx="3509241" cy="4833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685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потребителско име</a:t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6611850" y="1312725"/>
            <a:ext cx="21648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парола</a:t>
            </a:r>
            <a:endParaRPr/>
          </a:p>
        </p:txBody>
      </p:sp>
      <p:sp>
        <p:nvSpPr>
          <p:cNvPr id="98" name="Google Shape;98;p17"/>
          <p:cNvSpPr txBox="1"/>
          <p:nvPr/>
        </p:nvSpPr>
        <p:spPr>
          <a:xfrm rot="-168860">
            <a:off x="4787454" y="2208227"/>
            <a:ext cx="3000018" cy="5202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собствено име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9" name="Google Shape;99;p17"/>
          <p:cNvSpPr txBox="1"/>
          <p:nvPr/>
        </p:nvSpPr>
        <p:spPr>
          <a:xfrm rot="141677">
            <a:off x="6620911" y="3018835"/>
            <a:ext cx="2002400" cy="4834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фамилия</a:t>
            </a:r>
            <a:endParaRPr/>
          </a:p>
        </p:txBody>
      </p:sp>
      <p:sp>
        <p:nvSpPr>
          <p:cNvPr id="100" name="Google Shape;100;p17"/>
          <p:cNvSpPr txBox="1"/>
          <p:nvPr/>
        </p:nvSpPr>
        <p:spPr>
          <a:xfrm rot="-181891">
            <a:off x="5229486" y="3588868"/>
            <a:ext cx="1735829" cy="4833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роля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9999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/>
        </p:nvSpPr>
        <p:spPr>
          <a:xfrm>
            <a:off x="434875" y="545000"/>
            <a:ext cx="2639100" cy="757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51C75"/>
              </a:buClr>
              <a:buSzPts val="3000"/>
              <a:buFont typeface="Comfortaa"/>
              <a:buChar char="➔"/>
            </a:pPr>
            <a:r>
              <a:rPr b="1" lang="bg" sz="3000">
                <a:solidFill>
                  <a:srgbClr val="351C75"/>
                </a:solidFill>
                <a:latin typeface="Comfortaa"/>
                <a:ea typeface="Comfortaa"/>
                <a:cs typeface="Comfortaa"/>
                <a:sym typeface="Comfortaa"/>
              </a:rPr>
              <a:t>Роля</a:t>
            </a:r>
            <a:endParaRPr sz="3000">
              <a:solidFill>
                <a:srgbClr val="351C75"/>
              </a:solidFill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475" y="179801"/>
            <a:ext cx="5562675" cy="47839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 rot="-344">
            <a:off x="324263" y="2029816"/>
            <a:ext cx="3000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351C75"/>
              </a:buClr>
              <a:buSzPts val="1800"/>
              <a:buFont typeface="Comfortaa"/>
              <a:buChar char="●"/>
            </a:pPr>
            <a:r>
              <a:rPr b="1" lang="bg" sz="1800">
                <a:solidFill>
                  <a:srgbClr val="351C75"/>
                </a:solidFill>
                <a:latin typeface="Comfortaa"/>
                <a:ea typeface="Comfortaa"/>
                <a:cs typeface="Comfortaa"/>
                <a:sym typeface="Comfortaa"/>
              </a:rPr>
              <a:t>“CEO” </a:t>
            </a:r>
            <a:endParaRPr b="1" sz="1800">
              <a:solidFill>
                <a:srgbClr val="351C7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 rot="344">
            <a:off x="324314" y="3567875"/>
            <a:ext cx="3000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351C75"/>
              </a:buClr>
              <a:buSzPts val="1800"/>
              <a:buFont typeface="Comfortaa"/>
              <a:buChar char="●"/>
            </a:pPr>
            <a:r>
              <a:rPr b="1" lang="bg" sz="1800">
                <a:solidFill>
                  <a:srgbClr val="351C75"/>
                </a:solidFill>
                <a:latin typeface="Comfortaa"/>
                <a:ea typeface="Comfortaa"/>
                <a:cs typeface="Comfortaa"/>
                <a:sym typeface="Comfortaa"/>
              </a:rPr>
              <a:t>“Unassigned”</a:t>
            </a:r>
            <a:endParaRPr b="1" sz="1800">
              <a:solidFill>
                <a:srgbClr val="351C7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 rot="344">
            <a:off x="324319" y="3033924"/>
            <a:ext cx="30000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351C75"/>
              </a:buClr>
              <a:buSzPts val="1800"/>
              <a:buFont typeface="Comfortaa"/>
              <a:buChar char="●"/>
            </a:pPr>
            <a:r>
              <a:rPr b="1" lang="bg" sz="1800">
                <a:solidFill>
                  <a:srgbClr val="351C75"/>
                </a:solidFill>
                <a:latin typeface="Comfortaa"/>
                <a:ea typeface="Comfortaa"/>
                <a:cs typeface="Comfortaa"/>
                <a:sym typeface="Comfortaa"/>
              </a:rPr>
              <a:t>“Team Lead”</a:t>
            </a:r>
            <a:endParaRPr b="1" sz="1800">
              <a:solidFill>
                <a:srgbClr val="351C7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 rot="688">
            <a:off x="324315" y="2487486"/>
            <a:ext cx="30000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351C75"/>
              </a:buClr>
              <a:buSzPts val="1800"/>
              <a:buFont typeface="Comfortaa"/>
              <a:buChar char="●"/>
            </a:pPr>
            <a:r>
              <a:rPr b="1" lang="bg" sz="1800">
                <a:solidFill>
                  <a:srgbClr val="351C75"/>
                </a:solidFill>
                <a:latin typeface="Comfortaa"/>
                <a:ea typeface="Comfortaa"/>
                <a:cs typeface="Comfortaa"/>
                <a:sym typeface="Comfortaa"/>
              </a:rPr>
              <a:t>“Developer”</a:t>
            </a:r>
            <a:endParaRPr b="1" sz="1800">
              <a:solidFill>
                <a:srgbClr val="351C7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/>
          <p:cNvPicPr preferRelativeResize="0"/>
          <p:nvPr/>
        </p:nvPicPr>
        <p:blipFill rotWithShape="1">
          <a:blip r:embed="rId3">
            <a:alphaModFix/>
          </a:blip>
          <a:srcRect b="0" l="950" r="-950" t="0"/>
          <a:stretch/>
        </p:blipFill>
        <p:spPr>
          <a:xfrm>
            <a:off x="-249975" y="0"/>
            <a:ext cx="9534851" cy="536335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923075" y="402575"/>
            <a:ext cx="24237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51C75"/>
              </a:buClr>
              <a:buSzPts val="3000"/>
              <a:buFont typeface="Comfortaa"/>
              <a:buChar char="➔"/>
            </a:pPr>
            <a:r>
              <a:rPr b="1" lang="bg" sz="3000">
                <a:solidFill>
                  <a:srgbClr val="351C75"/>
                </a:solidFill>
                <a:latin typeface="Comfortaa"/>
                <a:ea typeface="Comfortaa"/>
                <a:cs typeface="Comfortaa"/>
                <a:sym typeface="Comfortaa"/>
              </a:rPr>
              <a:t>Екип</a:t>
            </a:r>
            <a:endParaRPr sz="3000">
              <a:solidFill>
                <a:srgbClr val="351C75"/>
              </a:solidFill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4827675" y="763694"/>
            <a:ext cx="4164000" cy="59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проект, по който работи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4827675" y="1944456"/>
            <a:ext cx="4164000" cy="59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лидер на екипа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4827675" y="1354062"/>
            <a:ext cx="4164000" cy="5904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участници в екипа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4827675" y="173325"/>
            <a:ext cx="4164000" cy="5904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име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6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787" y="-2264400"/>
            <a:ext cx="9573574" cy="4387899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6" name="Google Shape;126;p20"/>
          <p:cNvSpPr txBox="1"/>
          <p:nvPr/>
        </p:nvSpPr>
        <p:spPr>
          <a:xfrm>
            <a:off x="81350" y="1170500"/>
            <a:ext cx="2481000" cy="6843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51C75"/>
              </a:buClr>
              <a:buSzPts val="3000"/>
              <a:buFont typeface="Comfortaa"/>
              <a:buChar char="➔"/>
            </a:pPr>
            <a:r>
              <a:rPr b="1" lang="bg" sz="3000">
                <a:solidFill>
                  <a:srgbClr val="351C75"/>
                </a:solidFill>
                <a:latin typeface="Comfortaa"/>
                <a:ea typeface="Comfortaa"/>
                <a:cs typeface="Comfortaa"/>
                <a:sym typeface="Comfortaa"/>
              </a:rPr>
              <a:t>Проект</a:t>
            </a:r>
            <a:endParaRPr sz="3000">
              <a:solidFill>
                <a:srgbClr val="351C75"/>
              </a:solidFill>
            </a:endParaRPr>
          </a:p>
        </p:txBody>
      </p:sp>
      <p:sp>
        <p:nvSpPr>
          <p:cNvPr id="127" name="Google Shape;127;p20"/>
          <p:cNvSpPr txBox="1"/>
          <p:nvPr/>
        </p:nvSpPr>
        <p:spPr>
          <a:xfrm rot="1126643">
            <a:off x="4173964" y="2798699"/>
            <a:ext cx="3000075" cy="65688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име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4365375" y="3887650"/>
            <a:ext cx="3259500" cy="8793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екипи, които работят по проекта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 rot="-912678">
            <a:off x="1138174" y="3325577"/>
            <a:ext cx="3406135" cy="1012239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описание на </a:t>
            </a: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дейностите по проекта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/>
        </p:nvSpPr>
        <p:spPr>
          <a:xfrm>
            <a:off x="340075" y="505900"/>
            <a:ext cx="25911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351C75"/>
              </a:buClr>
              <a:buSzPts val="3000"/>
              <a:buFont typeface="Comfortaa"/>
              <a:buChar char="➔"/>
            </a:pPr>
            <a:r>
              <a:rPr b="1" lang="bg" sz="3000">
                <a:solidFill>
                  <a:srgbClr val="351C75"/>
                </a:solidFill>
                <a:latin typeface="Comfortaa"/>
                <a:ea typeface="Comfortaa"/>
                <a:cs typeface="Comfortaa"/>
                <a:sym typeface="Comfortaa"/>
              </a:rPr>
              <a:t>Отпуска</a:t>
            </a:r>
            <a:endParaRPr b="1" sz="3000">
              <a:solidFill>
                <a:srgbClr val="351C75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">
            <a:off x="6660890" y="2558716"/>
            <a:ext cx="2569094" cy="2569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3450" y="-1144550"/>
            <a:ext cx="5824275" cy="582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268950" y="1516500"/>
            <a:ext cx="35445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период на отпуската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268950" y="1995400"/>
            <a:ext cx="31758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дата създаване на заявката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268950" y="2749300"/>
            <a:ext cx="33087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половин ден отпуск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269075" y="3206100"/>
            <a:ext cx="31758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дали тя е </a:t>
            </a: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одобрена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или не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243131" y="3853285"/>
            <a:ext cx="32277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Comfortaa"/>
              <a:buChar char="●"/>
            </a:pPr>
            <a:r>
              <a:rPr b="1" lang="bg" sz="1800">
                <a:latin typeface="Comfortaa"/>
                <a:ea typeface="Comfortaa"/>
                <a:cs typeface="Comfortaa"/>
                <a:sym typeface="Comfortaa"/>
              </a:rPr>
              <a:t>заявител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